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15" r:id="rId2"/>
    <p:sldId id="276" r:id="rId3"/>
    <p:sldId id="283" r:id="rId4"/>
    <p:sldId id="302" r:id="rId5"/>
    <p:sldId id="270" r:id="rId6"/>
    <p:sldId id="301" r:id="rId7"/>
    <p:sldId id="277" r:id="rId8"/>
    <p:sldId id="308" r:id="rId9"/>
    <p:sldId id="292" r:id="rId10"/>
    <p:sldId id="312" r:id="rId11"/>
    <p:sldId id="298" r:id="rId12"/>
    <p:sldId id="295" r:id="rId13"/>
    <p:sldId id="275" r:id="rId14"/>
    <p:sldId id="272" r:id="rId15"/>
    <p:sldId id="261" r:id="rId16"/>
    <p:sldId id="293" r:id="rId17"/>
    <p:sldId id="28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1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66" autoAdjust="0"/>
    <p:restoredTop sz="94624" autoAdjust="0"/>
  </p:normalViewPr>
  <p:slideViewPr>
    <p:cSldViewPr snapToGrid="0">
      <p:cViewPr varScale="1">
        <p:scale>
          <a:sx n="75" d="100"/>
          <a:sy n="75" d="100"/>
        </p:scale>
        <p:origin x="1142" y="43"/>
      </p:cViewPr>
      <p:guideLst>
        <p:guide orient="horz" pos="2160"/>
        <p:guide pos="4176"/>
      </p:guideLst>
    </p:cSldViewPr>
  </p:slideViewPr>
  <p:outlineViewPr>
    <p:cViewPr>
      <p:scale>
        <a:sx n="33" d="100"/>
        <a:sy n="33" d="100"/>
      </p:scale>
      <p:origin x="0" y="816"/>
    </p:cViewPr>
  </p:outlineViewPr>
  <p:notesTextViewPr>
    <p:cViewPr>
      <p:scale>
        <a:sx n="1" d="1"/>
        <a:sy n="1" d="1"/>
      </p:scale>
      <p:origin x="0" y="0"/>
    </p:cViewPr>
  </p:notesText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8518D-50AF-4D20-8666-741A7FDF706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D6EDC-4012-4250-B2DA-B77F19646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3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6EDC-4012-4250-B2DA-B77F196465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06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6EDC-4012-4250-B2DA-B77F196465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06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D6EDC-4012-4250-B2DA-B77F196465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06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916B-6F79-48CA-B1FC-0EA105A7302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E0F-83D3-4851-9910-46FC4AD417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916B-6F79-48CA-B1FC-0EA105A7302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E0F-83D3-4851-9910-46FC4AD41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916B-6F79-48CA-B1FC-0EA105A7302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E0F-83D3-4851-9910-46FC4AD41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916B-6F79-48CA-B1FC-0EA105A7302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E0F-83D3-4851-9910-46FC4AD417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916B-6F79-48CA-B1FC-0EA105A7302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E0F-83D3-4851-9910-46FC4AD41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916B-6F79-48CA-B1FC-0EA105A7302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E0F-83D3-4851-9910-46FC4AD417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916B-6F79-48CA-B1FC-0EA105A7302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E0F-83D3-4851-9910-46FC4AD417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916B-6F79-48CA-B1FC-0EA105A7302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E0F-83D3-4851-9910-46FC4AD41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916B-6F79-48CA-B1FC-0EA105A7302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E0F-83D3-4851-9910-46FC4AD41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916B-6F79-48CA-B1FC-0EA105A7302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E0F-83D3-4851-9910-46FC4AD41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916B-6F79-48CA-B1FC-0EA105A7302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E0F-83D3-4851-9910-46FC4AD417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D9E916B-6F79-48CA-B1FC-0EA105A7302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6A3E0F-83D3-4851-9910-46FC4AD417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tmp"/><Relationship Id="rId4" Type="http://schemas.openxmlformats.org/officeDocument/2006/relationships/audio" Target="../media/media2.mp3"/><Relationship Id="rId9" Type="http://schemas.openxmlformats.org/officeDocument/2006/relationships/image" Target="../media/image16.t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4.png"/><Relationship Id="rId9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avinic@gmail.com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jpeg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4.wav"/><Relationship Id="rId11" Type="http://schemas.openxmlformats.org/officeDocument/2006/relationships/image" Target="../media/image8.jpeg"/><Relationship Id="rId5" Type="http://schemas.microsoft.com/office/2007/relationships/media" Target="../media/media4.wav"/><Relationship Id="rId1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00" y="9000"/>
            <a:ext cx="468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8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evel 15"/>
          <p:cNvSpPr/>
          <p:nvPr/>
        </p:nvSpPr>
        <p:spPr>
          <a:xfrm>
            <a:off x="4680000" y="4140000"/>
            <a:ext cx="4320000" cy="900000"/>
          </a:xfrm>
          <a:prstGeom prst="bevel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кретање</a:t>
            </a:r>
          </a:p>
        </p:txBody>
      </p:sp>
      <p:sp>
        <p:nvSpPr>
          <p:cNvPr id="17" name="Bevel 16"/>
          <p:cNvSpPr/>
          <p:nvPr/>
        </p:nvSpPr>
        <p:spPr>
          <a:xfrm>
            <a:off x="182880" y="5400000"/>
            <a:ext cx="4320000" cy="900000"/>
          </a:xfrm>
          <a:prstGeom prst="bevel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180000" y="4140000"/>
            <a:ext cx="4320000" cy="900000"/>
          </a:xfrm>
          <a:prstGeom prst="bevel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8" name="Bevel 27"/>
          <p:cNvSpPr/>
          <p:nvPr/>
        </p:nvSpPr>
        <p:spPr>
          <a:xfrm>
            <a:off x="4680000" y="5400000"/>
            <a:ext cx="4320000" cy="900000"/>
          </a:xfrm>
          <a:prstGeom prst="bevel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изглед</a:t>
            </a:r>
          </a:p>
        </p:txBody>
      </p:sp>
      <p:sp>
        <p:nvSpPr>
          <p:cNvPr id="30" name="Bevel 29"/>
          <p:cNvSpPr/>
          <p:nvPr/>
        </p:nvSpPr>
        <p:spPr>
          <a:xfrm>
            <a:off x="180000" y="2880000"/>
            <a:ext cx="4320000" cy="900000"/>
          </a:xfrm>
          <a:prstGeom prst="bevel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4500" algn="ctr"/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" name="Bevel 1"/>
          <p:cNvSpPr/>
          <p:nvPr/>
        </p:nvSpPr>
        <p:spPr>
          <a:xfrm>
            <a:off x="180000" y="1260000"/>
            <a:ext cx="8820000" cy="1260000"/>
          </a:xfrm>
          <a:prstGeom prst="bevel">
            <a:avLst>
              <a:gd name="adj" fmla="val 833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Повежи дате блокове програмског језика </a:t>
            </a:r>
            <a:r>
              <a:rPr lang="sr-Latn-R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Scratch</a:t>
            </a:r>
            <a:r>
              <a:rPr lang="sr-Latn-R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sr-Cyrl-R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са одговарајућим функцијама.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000" y="5472000"/>
            <a:ext cx="72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В: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00" y="5472000"/>
            <a:ext cx="720000" cy="79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3: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0000" y="2952000"/>
            <a:ext cx="72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А: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0000" y="4212000"/>
            <a:ext cx="72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Б: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60000" y="4212000"/>
            <a:ext cx="72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2: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9" name="Bevel 28"/>
          <p:cNvSpPr/>
          <p:nvPr/>
        </p:nvSpPr>
        <p:spPr>
          <a:xfrm>
            <a:off x="4680000" y="2880000"/>
            <a:ext cx="4320000" cy="900000"/>
          </a:xfrm>
          <a:prstGeom prst="bevel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управљање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60000" y="2952000"/>
            <a:ext cx="72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1: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9" name="pozadina 25 s + zvon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259977"/>
            <a:ext cx="609600" cy="609600"/>
          </a:xfrm>
          <a:prstGeom prst="rect">
            <a:avLst/>
          </a:prstGeom>
        </p:spPr>
      </p:pic>
      <p:pic>
        <p:nvPicPr>
          <p:cNvPr id="20" name="fanfar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1192" y="273424"/>
            <a:ext cx="609600" cy="609600"/>
          </a:xfrm>
          <a:prstGeom prst="rect">
            <a:avLst/>
          </a:prstGeom>
        </p:spPr>
      </p:pic>
      <p:pic>
        <p:nvPicPr>
          <p:cNvPr id="21" name="Picture 2" descr="Screen Clipping">
            <a:extLst>
              <a:ext uri="{FF2B5EF4-FFF2-40B4-BE49-F238E27FC236}">
                <a16:creationId xmlns:a16="http://schemas.microsoft.com/office/drawing/2014/main" id="{F0574D0D-D77F-4ECF-9130-E1E1553601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915" y="3045160"/>
            <a:ext cx="2184449" cy="594826"/>
          </a:xfrm>
          <a:prstGeom prst="rect">
            <a:avLst/>
          </a:prstGeom>
        </p:spPr>
      </p:pic>
      <p:pic>
        <p:nvPicPr>
          <p:cNvPr id="23" name="Picture 4" descr="Screen Clipping">
            <a:extLst>
              <a:ext uri="{FF2B5EF4-FFF2-40B4-BE49-F238E27FC236}">
                <a16:creationId xmlns:a16="http://schemas.microsoft.com/office/drawing/2014/main" id="{A3E1CC60-5DF7-464A-85FF-1F04A8DDF5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494" y="5563680"/>
            <a:ext cx="2555779" cy="608519"/>
          </a:xfrm>
          <a:prstGeom prst="rect">
            <a:avLst/>
          </a:prstGeom>
        </p:spPr>
      </p:pic>
      <p:pic>
        <p:nvPicPr>
          <p:cNvPr id="27" name="Picture 6" descr="Screen Clipping">
            <a:extLst>
              <a:ext uri="{FF2B5EF4-FFF2-40B4-BE49-F238E27FC236}">
                <a16:creationId xmlns:a16="http://schemas.microsoft.com/office/drawing/2014/main" id="{9509019D-86F6-4017-B0B6-3728CBB6E4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967" y="4282289"/>
            <a:ext cx="2740954" cy="6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7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9431E-7 L 3.33333E-6 0.181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06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72357E-6 L -3.33333E-6 0.18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18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3.33333E-6 0.181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1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0.00087 0.179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9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3.33333E-6 -0.36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38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0949 L 0.00052 -0.3761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83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32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animBg="1"/>
      <p:bldP spid="28" grpId="0" animBg="1"/>
      <p:bldP spid="10" grpId="0"/>
      <p:bldP spid="25" grpId="0"/>
      <p:bldP spid="29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0" y="4320000"/>
            <a:ext cx="6480000" cy="2160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r-Cyrl-RS" sz="5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  <a:cs typeface="Consolas" pitchFamily="49" charset="0"/>
              </a:rPr>
              <a:t>ПИРАМИДА</a:t>
            </a:r>
            <a:endParaRPr lang="en-US" sz="54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omic Sans MS" pitchFamily="66" charset="0"/>
              <a:cs typeface="Consolas" pitchFamily="49" charset="0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2" t="456" r="927" b="814"/>
          <a:stretch/>
        </p:blipFill>
        <p:spPr>
          <a:xfrm>
            <a:off x="350639" y="312325"/>
            <a:ext cx="2520000" cy="32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Righ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0648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2182" y="1988816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372228" y="1268724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32274" y="1988816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52136" y="2708908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72228" y="2708908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92320" y="2708908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92090" y="3429000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12182" y="3429000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32274" y="3429000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52366" y="3429000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72458" y="4869184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52366" y="4869184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732274" y="4869184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12182" y="4869184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92090" y="4869184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1998" y="4869184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812412" y="4149092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092320" y="4149092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72228" y="4149092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652136" y="4149092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932044" y="4149092"/>
            <a:ext cx="720000" cy="7200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652139" y="1268722"/>
            <a:ext cx="720000" cy="72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1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92093" y="1988814"/>
            <a:ext cx="720000" cy="72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2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32047" y="2708906"/>
            <a:ext cx="720000" cy="72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3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2001" y="3428998"/>
            <a:ext cx="720000" cy="72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4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11955" y="4149090"/>
            <a:ext cx="720000" cy="72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5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51909" y="4869182"/>
            <a:ext cx="720000" cy="72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6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72225" y="126873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32270" y="198882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12180" y="198882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92315" y="270891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72225" y="270891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52135" y="270891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52360" y="342900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732270" y="342900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012180" y="342900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292090" y="342900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812405" y="414909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092315" y="414909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372225" y="414909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52135" y="414909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932045" y="414909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172450" y="486918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52360" y="486918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732270" y="486918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012180" y="486918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292090" y="486918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572000" y="4869180"/>
            <a:ext cx="72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1" name="Flowchart: Extract 50">
            <a:hlinkClick r:id="" action="ppaction://noaction"/>
          </p:cNvPr>
          <p:cNvSpPr/>
          <p:nvPr/>
        </p:nvSpPr>
        <p:spPr>
          <a:xfrm>
            <a:off x="251460" y="5229225"/>
            <a:ext cx="1440180" cy="1440179"/>
          </a:xfrm>
          <a:prstGeom prst="flowChartExtra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5400" dirty="0">
                <a:latin typeface="Comic Sans MS" pitchFamily="66" charset="0"/>
              </a:rPr>
              <a:t>4</a:t>
            </a:r>
            <a:endParaRPr lang="en-US" sz="5400" dirty="0">
              <a:latin typeface="Comic Sans MS" pitchFamily="66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0800000" flipH="1" flipV="1">
            <a:off x="0" y="0"/>
            <a:ext cx="40744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sz="24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Ознака за енергију  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sz="24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Спев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sz="24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Раније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sz="24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Индустријска биљка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sz="24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Име писца Његоша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sz="24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Врста четвороугла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316" y="157747"/>
            <a:ext cx="1444484" cy="1872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6038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5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5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75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5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5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75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25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build="p" animBg="1"/>
      <p:bldP spid="31" grpId="0" build="p" animBg="1"/>
      <p:bldP spid="32" grpId="0" build="p" animBg="1"/>
      <p:bldP spid="33" grpId="0" build="p" animBg="1"/>
      <p:bldP spid="34" grpId="0" build="p" animBg="1"/>
      <p:bldP spid="35" grpId="0" build="p" animBg="1"/>
      <p:bldP spid="36" grpId="0" build="p" animBg="1"/>
      <p:bldP spid="37" grpId="0" build="p" animBg="1"/>
      <p:bldP spid="38" grpId="0" build="p" animBg="1"/>
      <p:bldP spid="39" grpId="0" build="p" animBg="1"/>
      <p:bldP spid="40" grpId="0" build="p" animBg="1"/>
      <p:bldP spid="41" grpId="0" build="p" animBg="1"/>
      <p:bldP spid="42" grpId="0" build="p" animBg="1"/>
      <p:bldP spid="43" grpId="0" build="p" animBg="1"/>
      <p:bldP spid="44" grpId="0" build="p" animBg="1"/>
      <p:bldP spid="45" grpId="0" build="p" animBg="1"/>
      <p:bldP spid="46" grpId="0" build="p" animBg="1"/>
      <p:bldP spid="47" grpId="0" build="p" animBg="1"/>
      <p:bldP spid="48" grpId="0" build="p" animBg="1"/>
      <p:bldP spid="49" grpId="0" build="p" animBg="1"/>
      <p:bldP spid="5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0" y="4320000"/>
            <a:ext cx="6480000" cy="2160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r-Cyrl-RS" sz="5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  <a:cs typeface="Consolas" pitchFamily="49" charset="0"/>
              </a:rPr>
              <a:t>ЗАГОНЕТНА ЛИЧНОСТ</a:t>
            </a:r>
            <a:endParaRPr lang="en-US" sz="54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omic Sans MS" pitchFamily="66" charset="0"/>
              <a:cs typeface="Consolas" pitchFamily="49" charset="0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2" t="456" r="927" b="814"/>
          <a:stretch/>
        </p:blipFill>
        <p:spPr>
          <a:xfrm>
            <a:off x="350639" y="312325"/>
            <a:ext cx="2520000" cy="32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Righ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80675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28000" y="5901814"/>
            <a:ext cx="5688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Милева Марић Ајнштајн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Bevel 11"/>
          <p:cNvSpPr/>
          <p:nvPr/>
        </p:nvSpPr>
        <p:spPr>
          <a:xfrm>
            <a:off x="1692000" y="5832000"/>
            <a:ext cx="5760000" cy="720000"/>
          </a:xfrm>
          <a:prstGeom prst="bevel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РЕШЕЊЕ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" name="Bevel 1"/>
          <p:cNvSpPr/>
          <p:nvPr/>
        </p:nvSpPr>
        <p:spPr>
          <a:xfrm>
            <a:off x="274320" y="274320"/>
            <a:ext cx="731520" cy="731520"/>
          </a:xfrm>
          <a:prstGeom prst="bevel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Bevel 12"/>
          <p:cNvSpPr/>
          <p:nvPr/>
        </p:nvSpPr>
        <p:spPr>
          <a:xfrm>
            <a:off x="274320" y="274320"/>
            <a:ext cx="731520" cy="731520"/>
          </a:xfrm>
          <a:prstGeom prst="bevel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Bevel 13"/>
          <p:cNvSpPr/>
          <p:nvPr/>
        </p:nvSpPr>
        <p:spPr>
          <a:xfrm>
            <a:off x="274320" y="274320"/>
            <a:ext cx="731520" cy="731520"/>
          </a:xfrm>
          <a:prstGeom prst="bevel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Bevel 14"/>
          <p:cNvSpPr/>
          <p:nvPr/>
        </p:nvSpPr>
        <p:spPr>
          <a:xfrm>
            <a:off x="274320" y="274320"/>
            <a:ext cx="731520" cy="731520"/>
          </a:xfrm>
          <a:prstGeom prst="bevel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Bevel 15"/>
          <p:cNvSpPr/>
          <p:nvPr/>
        </p:nvSpPr>
        <p:spPr>
          <a:xfrm>
            <a:off x="274320" y="274320"/>
            <a:ext cx="731520" cy="731520"/>
          </a:xfrm>
          <a:prstGeom prst="bevel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Bevel 16"/>
          <p:cNvSpPr/>
          <p:nvPr/>
        </p:nvSpPr>
        <p:spPr>
          <a:xfrm>
            <a:off x="274320" y="274320"/>
            <a:ext cx="731520" cy="731520"/>
          </a:xfrm>
          <a:prstGeom prst="bevel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6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8" name="fanfa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5448" y="152401"/>
            <a:ext cx="609600" cy="609600"/>
          </a:xfrm>
          <a:prstGeom prst="rect">
            <a:avLst/>
          </a:prstGeom>
        </p:spPr>
      </p:pic>
      <p:pic>
        <p:nvPicPr>
          <p:cNvPr id="4" name="Slika 3" descr="Slika na kojoj se nalazi tekst, osoba, zid, nošenje&#10;&#10;Opis je automatski generisan">
            <a:extLst>
              <a:ext uri="{FF2B5EF4-FFF2-40B4-BE49-F238E27FC236}">
                <a16:creationId xmlns:a16="http://schemas.microsoft.com/office/drawing/2014/main" id="{490D4538-7308-4FA6-94EF-17D3E28C1A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306" y="734764"/>
            <a:ext cx="6480000" cy="4866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 descr="Slika na kojoj se nalazi tekst, osoba, poziranje&#10;&#10;Opis je automatski generisan">
            <a:extLst>
              <a:ext uri="{FF2B5EF4-FFF2-40B4-BE49-F238E27FC236}">
                <a16:creationId xmlns:a16="http://schemas.microsoft.com/office/drawing/2014/main" id="{4AD41FD6-BE00-48D9-97F0-B041A6F63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306" y="734764"/>
            <a:ext cx="6480000" cy="4866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 descr="Slika na kojoj se nalazi tekst, otvoreni prostor, belo, oprema&#10;&#10;Opis je automatski generisan">
            <a:extLst>
              <a:ext uri="{FF2B5EF4-FFF2-40B4-BE49-F238E27FC236}">
                <a16:creationId xmlns:a16="http://schemas.microsoft.com/office/drawing/2014/main" id="{C40718A0-D167-456B-B1BD-AAE45FFF4B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306" y="734764"/>
            <a:ext cx="6480000" cy="4866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 descr="Slika na kojoj se nalazi crno, popločano&#10;&#10;Opis je automatski generisan">
            <a:extLst>
              <a:ext uri="{FF2B5EF4-FFF2-40B4-BE49-F238E27FC236}">
                <a16:creationId xmlns:a16="http://schemas.microsoft.com/office/drawing/2014/main" id="{559E9C51-B8BA-4055-BC52-A8614195AD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306" y="734764"/>
            <a:ext cx="6480000" cy="4866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Slika 19" descr="Slika na kojoj se nalazi clipart&#10;&#10;Opis je automatski generisan">
            <a:extLst>
              <a:ext uri="{FF2B5EF4-FFF2-40B4-BE49-F238E27FC236}">
                <a16:creationId xmlns:a16="http://schemas.microsoft.com/office/drawing/2014/main" id="{BEF74DE5-F6BC-4574-8B0B-059198138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306" y="734764"/>
            <a:ext cx="6480000" cy="4866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Slika 21" descr="Slika na kojoj se nalazi trg&#10;&#10;Opis je automatski generisan">
            <a:extLst>
              <a:ext uri="{FF2B5EF4-FFF2-40B4-BE49-F238E27FC236}">
                <a16:creationId xmlns:a16="http://schemas.microsoft.com/office/drawing/2014/main" id="{12552060-A20D-4F3A-85FB-2AB04ABE48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306" y="734764"/>
            <a:ext cx="6480000" cy="4866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329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32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0" y="4320000"/>
            <a:ext cx="6480000" cy="2160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r-Cyrl-RS" sz="5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АСОЦИЈАЦИЈЕ</a:t>
            </a:r>
            <a:endParaRPr lang="en-US" sz="54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2" t="456" r="927" b="814"/>
          <a:stretch/>
        </p:blipFill>
        <p:spPr>
          <a:xfrm>
            <a:off x="350639" y="312325"/>
            <a:ext cx="2520000" cy="32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Righ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7914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2362200" y="3062506"/>
            <a:ext cx="4392000" cy="720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sr-Cyrl-R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ПОЛУГА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440" y="6309360"/>
            <a:ext cx="2286000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Дирихле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20240" y="2313651"/>
            <a:ext cx="2556000" cy="540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КРАК</a:t>
            </a:r>
            <a:endParaRPr 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63440" y="2313651"/>
            <a:ext cx="2556000" cy="540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МАКАЗЕ</a:t>
            </a:r>
            <a:endParaRPr 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10408" y="3959571"/>
            <a:ext cx="2556000" cy="540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ПРИНЦИП</a:t>
            </a:r>
            <a:endParaRPr 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63440" y="3948511"/>
            <a:ext cx="2556000" cy="540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ЗЛАТО</a:t>
            </a:r>
            <a:endParaRPr 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440" y="91440"/>
            <a:ext cx="2286000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угао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8640" y="640080"/>
            <a:ext cx="2286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трапез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05840" y="1188720"/>
            <a:ext cx="2286000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троугао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63040" y="1737360"/>
            <a:ext cx="2286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полуправа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8640" y="5760720"/>
            <a:ext cx="2286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закон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5840" y="5212080"/>
            <a:ext cx="2286000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Гаврило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63040" y="4663440"/>
            <a:ext cx="2286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физички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66560" y="91440"/>
            <a:ext cx="2286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кројач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09360" y="640080"/>
            <a:ext cx="2286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фризер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52160" y="1188720"/>
            <a:ext cx="2286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жива ограда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94960" y="1737360"/>
            <a:ext cx="2286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смицање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94960" y="4663440"/>
            <a:ext cx="2286000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прстен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52160" y="5212080"/>
            <a:ext cx="2286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ланац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09360" y="5760720"/>
            <a:ext cx="2286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Au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66560" y="6309360"/>
            <a:ext cx="2286000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метал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" name="Bevel 27"/>
          <p:cNvSpPr/>
          <p:nvPr/>
        </p:nvSpPr>
        <p:spPr>
          <a:xfrm>
            <a:off x="2322000" y="3017520"/>
            <a:ext cx="4500000" cy="82296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  ?  ?  ?  ?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Bevel 3"/>
          <p:cNvSpPr/>
          <p:nvPr/>
        </p:nvSpPr>
        <p:spPr>
          <a:xfrm>
            <a:off x="91440" y="91440"/>
            <a:ext cx="2286000" cy="45720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A1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Bevel 8"/>
          <p:cNvSpPr/>
          <p:nvPr/>
        </p:nvSpPr>
        <p:spPr>
          <a:xfrm>
            <a:off x="548640" y="640080"/>
            <a:ext cx="2286000" cy="45720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A2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Bevel 9"/>
          <p:cNvSpPr/>
          <p:nvPr/>
        </p:nvSpPr>
        <p:spPr>
          <a:xfrm>
            <a:off x="1005840" y="1188720"/>
            <a:ext cx="2286000" cy="45720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A3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Bevel 10"/>
          <p:cNvSpPr/>
          <p:nvPr/>
        </p:nvSpPr>
        <p:spPr>
          <a:xfrm>
            <a:off x="1463040" y="1737360"/>
            <a:ext cx="2286000" cy="45720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A4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Bevel 11"/>
          <p:cNvSpPr/>
          <p:nvPr/>
        </p:nvSpPr>
        <p:spPr>
          <a:xfrm>
            <a:off x="1920240" y="2286000"/>
            <a:ext cx="2560320" cy="64008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Bevel 12"/>
          <p:cNvSpPr/>
          <p:nvPr/>
        </p:nvSpPr>
        <p:spPr>
          <a:xfrm>
            <a:off x="4663440" y="3931920"/>
            <a:ext cx="2560320" cy="64008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Bevel 13"/>
          <p:cNvSpPr/>
          <p:nvPr/>
        </p:nvSpPr>
        <p:spPr>
          <a:xfrm>
            <a:off x="5394960" y="4663440"/>
            <a:ext cx="2286000" cy="45720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Г4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Bevel 14"/>
          <p:cNvSpPr/>
          <p:nvPr/>
        </p:nvSpPr>
        <p:spPr>
          <a:xfrm>
            <a:off x="5852160" y="5212080"/>
            <a:ext cx="2286000" cy="45720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Г3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Bevel 15"/>
          <p:cNvSpPr/>
          <p:nvPr/>
        </p:nvSpPr>
        <p:spPr>
          <a:xfrm>
            <a:off x="6309360" y="5760720"/>
            <a:ext cx="2286000" cy="45720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Г2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Bevel 16"/>
          <p:cNvSpPr/>
          <p:nvPr/>
        </p:nvSpPr>
        <p:spPr>
          <a:xfrm>
            <a:off x="6766560" y="6309360"/>
            <a:ext cx="2286000" cy="45720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6766560" y="91440"/>
            <a:ext cx="2286000" cy="45720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Bevel 18"/>
          <p:cNvSpPr/>
          <p:nvPr/>
        </p:nvSpPr>
        <p:spPr>
          <a:xfrm>
            <a:off x="6309360" y="640080"/>
            <a:ext cx="2286000" cy="45720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Б2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Bevel 19"/>
          <p:cNvSpPr/>
          <p:nvPr/>
        </p:nvSpPr>
        <p:spPr>
          <a:xfrm>
            <a:off x="5852160" y="1188720"/>
            <a:ext cx="2286000" cy="45720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Б3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Bevel 20"/>
          <p:cNvSpPr/>
          <p:nvPr/>
        </p:nvSpPr>
        <p:spPr>
          <a:xfrm>
            <a:off x="5394960" y="1737360"/>
            <a:ext cx="2286000" cy="45720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Б4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Bevel 21"/>
          <p:cNvSpPr/>
          <p:nvPr/>
        </p:nvSpPr>
        <p:spPr>
          <a:xfrm>
            <a:off x="4663440" y="2286000"/>
            <a:ext cx="2560320" cy="64008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Bevel 22"/>
          <p:cNvSpPr/>
          <p:nvPr/>
        </p:nvSpPr>
        <p:spPr>
          <a:xfrm>
            <a:off x="1920240" y="3931920"/>
            <a:ext cx="2560320" cy="64008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Bevel 23"/>
          <p:cNvSpPr/>
          <p:nvPr/>
        </p:nvSpPr>
        <p:spPr>
          <a:xfrm>
            <a:off x="1463040" y="4663440"/>
            <a:ext cx="2286000" cy="45720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В4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Bevel 24"/>
          <p:cNvSpPr/>
          <p:nvPr/>
        </p:nvSpPr>
        <p:spPr>
          <a:xfrm>
            <a:off x="1005840" y="5212080"/>
            <a:ext cx="2286000" cy="45720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В3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Bevel 25"/>
          <p:cNvSpPr/>
          <p:nvPr/>
        </p:nvSpPr>
        <p:spPr>
          <a:xfrm>
            <a:off x="548640" y="5760720"/>
            <a:ext cx="2286000" cy="45720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В2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Bevel 26"/>
          <p:cNvSpPr/>
          <p:nvPr/>
        </p:nvSpPr>
        <p:spPr>
          <a:xfrm>
            <a:off x="91440" y="6309360"/>
            <a:ext cx="2286000" cy="45720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560" y="0"/>
            <a:ext cx="1444484" cy="1872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8498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4" grpId="0" animBg="1"/>
      <p:bldP spid="4" grpId="1" animBg="1"/>
      <p:bldP spid="4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0" y="4320000"/>
            <a:ext cx="6480000" cy="2160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en-US" sz="440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  <a:hlinkClick r:id="rId2"/>
              </a:rPr>
              <a:t>avinic@gmail.com</a:t>
            </a:r>
            <a:br>
              <a:rPr lang="en-US" sz="440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</a:br>
            <a:br>
              <a:rPr lang="en-US" sz="440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</a:br>
            <a:r>
              <a:rPr lang="en-US" sz="440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0652001508</a:t>
            </a: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2" t="456" r="927" b="814"/>
          <a:stretch/>
        </p:blipFill>
        <p:spPr>
          <a:xfrm>
            <a:off x="350639" y="312325"/>
            <a:ext cx="2520000" cy="32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Righ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50240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0" y="4320000"/>
            <a:ext cx="6480000" cy="2160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r-Cyrl-RS" sz="5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МОЗГАЛИЦ</a:t>
            </a:r>
            <a:r>
              <a:rPr lang="sr-Latn-RS" sz="5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A</a:t>
            </a:r>
            <a:br>
              <a:rPr lang="sr-Cyrl-RS" sz="5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</a:br>
            <a:r>
              <a:rPr lang="sr-Cyrl-RS" sz="5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пример</a:t>
            </a:r>
            <a:endParaRPr lang="en-US" sz="54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2" t="456" r="927" b="814"/>
          <a:stretch/>
        </p:blipFill>
        <p:spPr>
          <a:xfrm>
            <a:off x="350639" y="312325"/>
            <a:ext cx="2520000" cy="32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Righ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239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0" y="4320000"/>
            <a:ext cx="6480000" cy="2160000"/>
          </a:xfrm>
          <a:effectLst/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r-Cyrl-RS" sz="5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ПОКАЖИ ШТА ЗНАШ</a:t>
            </a:r>
            <a:endParaRPr lang="en-US" sz="54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2" t="456" r="927" b="814"/>
          <a:stretch/>
        </p:blipFill>
        <p:spPr>
          <a:xfrm>
            <a:off x="350639" y="312325"/>
            <a:ext cx="2520000" cy="32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Righ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794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evel 10"/>
          <p:cNvSpPr/>
          <p:nvPr/>
        </p:nvSpPr>
        <p:spPr>
          <a:xfrm>
            <a:off x="180000" y="4860000"/>
            <a:ext cx="4320000" cy="720000"/>
          </a:xfrm>
          <a:prstGeom prst="bevel">
            <a:avLst>
              <a:gd name="adj" fmla="val 10609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персонификација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Bevel 8"/>
          <p:cNvSpPr/>
          <p:nvPr/>
        </p:nvSpPr>
        <p:spPr>
          <a:xfrm>
            <a:off x="180000" y="3420000"/>
            <a:ext cx="8820000" cy="1260000"/>
          </a:xfrm>
          <a:prstGeom prst="bevel">
            <a:avLst>
              <a:gd name="adj" fmla="val 775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Стилска фигура употребљена у стиху</a:t>
            </a:r>
          </a:p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„Муња грома надиграла“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је:</a:t>
            </a:r>
          </a:p>
        </p:txBody>
      </p:sp>
      <p:sp>
        <p:nvSpPr>
          <p:cNvPr id="10" name="Bevel 9"/>
          <p:cNvSpPr/>
          <p:nvPr/>
        </p:nvSpPr>
        <p:spPr>
          <a:xfrm>
            <a:off x="4680000" y="5760000"/>
            <a:ext cx="4320000" cy="720000"/>
          </a:xfrm>
          <a:prstGeom prst="bevel">
            <a:avLst>
              <a:gd name="adj" fmla="val 9854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апострофа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Bevel 11"/>
          <p:cNvSpPr/>
          <p:nvPr/>
        </p:nvSpPr>
        <p:spPr>
          <a:xfrm>
            <a:off x="180000" y="5760000"/>
            <a:ext cx="4320000" cy="720000"/>
          </a:xfrm>
          <a:prstGeom prst="bevel">
            <a:avLst>
              <a:gd name="adj" fmla="val 1006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алегорија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Bevel 4"/>
          <p:cNvSpPr/>
          <p:nvPr/>
        </p:nvSpPr>
        <p:spPr>
          <a:xfrm>
            <a:off x="4680000" y="4860000"/>
            <a:ext cx="4320000" cy="720000"/>
          </a:xfrm>
          <a:prstGeom prst="bevel">
            <a:avLst>
              <a:gd name="adj" fmla="val 1006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метафора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000" y="4860000"/>
            <a:ext cx="73152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А: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000" y="5760000"/>
            <a:ext cx="73152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В: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0000" y="5760000"/>
            <a:ext cx="73152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Г: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0000" y="4860000"/>
            <a:ext cx="73152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Б: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6" name="pozadina 20 s + zvon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1659" y="219635"/>
            <a:ext cx="609600" cy="609600"/>
          </a:xfrm>
          <a:prstGeom prst="rect">
            <a:avLst/>
          </a:prstGeom>
        </p:spPr>
      </p:pic>
      <p:pic>
        <p:nvPicPr>
          <p:cNvPr id="17" name="fanfar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8212" y="112058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44484" cy="1872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Picture 2" descr="https://images.fineartamerica.com/images-medium-large-5/thunder-and-lightning-patricia-olson.jpg">
            <a:extLst>
              <a:ext uri="{FF2B5EF4-FFF2-40B4-BE49-F238E27FC236}">
                <a16:creationId xmlns:a16="http://schemas.microsoft.com/office/drawing/2014/main" id="{1FC0F33E-93CB-4C6A-B2FF-184156BFC58F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44" b="23970"/>
          <a:stretch/>
        </p:blipFill>
        <p:spPr bwMode="auto">
          <a:xfrm>
            <a:off x="2443396" y="146529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7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800"/>
                                      </p:to>
                                    </p:animClr>
                                    <p:set>
                                      <p:cBhvr>
                                        <p:cTn id="14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0" y="4320000"/>
            <a:ext cx="6480000" cy="2160000"/>
          </a:xfrm>
          <a:effectLst>
            <a:reflection blurRad="6350" stA="50000" endA="300" endPos="55000" dir="5400000" sy="-100000" algn="bl" rotWithShape="0"/>
          </a:effectLst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r-Cyrl-RS" sz="5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МУЗИЧКЕ ЗАГОНЕТКЕ</a:t>
            </a:r>
            <a:endParaRPr lang="en-US" sz="54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2" t="456" r="927" b="814"/>
          <a:stretch/>
        </p:blipFill>
        <p:spPr>
          <a:xfrm>
            <a:off x="350639" y="312325"/>
            <a:ext cx="2520000" cy="32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Righ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04353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evel 8"/>
          <p:cNvSpPr/>
          <p:nvPr/>
        </p:nvSpPr>
        <p:spPr>
          <a:xfrm>
            <a:off x="180000" y="3420000"/>
            <a:ext cx="8820000" cy="1260000"/>
          </a:xfrm>
          <a:prstGeom prst="bevel">
            <a:avLst>
              <a:gd name="adj" fmla="val 775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К</a:t>
            </a:r>
            <a:r>
              <a:rPr lang="sr-Latn-R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o je </a:t>
            </a:r>
            <a:r>
              <a:rPr lang="sr-Cyrl-R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аутор композиције?</a:t>
            </a:r>
          </a:p>
        </p:txBody>
      </p:sp>
      <p:sp>
        <p:nvSpPr>
          <p:cNvPr id="10" name="Bevel 9"/>
          <p:cNvSpPr/>
          <p:nvPr/>
        </p:nvSpPr>
        <p:spPr>
          <a:xfrm>
            <a:off x="4680000" y="5760000"/>
            <a:ext cx="4320000" cy="720000"/>
          </a:xfrm>
          <a:prstGeom prst="bevel">
            <a:avLst>
              <a:gd name="adj" fmla="val 9854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 algn="ctr"/>
            <a:r>
              <a:rPr lang="sr-Cyrl-R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Јосиф Маринковић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Bevel 11"/>
          <p:cNvSpPr/>
          <p:nvPr/>
        </p:nvSpPr>
        <p:spPr>
          <a:xfrm>
            <a:off x="180000" y="5760000"/>
            <a:ext cx="4320000" cy="720000"/>
          </a:xfrm>
          <a:prstGeom prst="bevel">
            <a:avLst>
              <a:gd name="adj" fmla="val 1006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 algn="ctr"/>
            <a:r>
              <a:rPr lang="sr-Cyrl-R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Даворин Јенко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Bevel 4"/>
          <p:cNvSpPr/>
          <p:nvPr/>
        </p:nvSpPr>
        <p:spPr>
          <a:xfrm>
            <a:off x="180000" y="4860000"/>
            <a:ext cx="4320000" cy="720000"/>
          </a:xfrm>
          <a:prstGeom prst="bevel">
            <a:avLst>
              <a:gd name="adj" fmla="val 1006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125" algn="ctr"/>
            <a:r>
              <a:rPr lang="sr-Cyrl-R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Петар Коњовић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000" y="4860000"/>
            <a:ext cx="73152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А: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Bevel 10"/>
          <p:cNvSpPr/>
          <p:nvPr/>
        </p:nvSpPr>
        <p:spPr>
          <a:xfrm>
            <a:off x="4680000" y="4860000"/>
            <a:ext cx="4320000" cy="720000"/>
          </a:xfrm>
          <a:prstGeom prst="bevel">
            <a:avLst>
              <a:gd name="adj" fmla="val 1006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 algn="ctr"/>
            <a:r>
              <a:rPr lang="sr-Cyrl-R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Станислав </a:t>
            </a:r>
            <a:r>
              <a:rPr lang="sr-Cyrl-R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Бинички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000" y="5760000"/>
            <a:ext cx="73152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В: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0000" y="5760000"/>
            <a:ext cx="73152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Г: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0000" y="4860000"/>
            <a:ext cx="73152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Б: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6" name="zvono - 3 sekund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98414" y="1782535"/>
            <a:ext cx="609600" cy="609600"/>
          </a:xfrm>
          <a:prstGeom prst="rect">
            <a:avLst/>
          </a:prstGeom>
        </p:spPr>
      </p:pic>
      <p:pic>
        <p:nvPicPr>
          <p:cNvPr id="17" name="fanfar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89237" y="2586503"/>
            <a:ext cx="609600" cy="60960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07927E0-6D4D-4107-8736-0441C6115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251"/>
            <a:ext cx="3186692" cy="1802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6024E004-1951-4D0D-851C-8756BC560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7291" y="1604735"/>
            <a:ext cx="2857500" cy="1906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107BFDC9-28EF-4DA7-9623-307D94481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529" y="1648918"/>
            <a:ext cx="3405188" cy="1780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4A4E4108-B1E8-4E11-AFC9-7B274907C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0415" y="0"/>
            <a:ext cx="2929609" cy="1954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autor - Binicki.wav">
            <a:hlinkClick r:id="" action="ppaction://media"/>
            <a:extLst>
              <a:ext uri="{FF2B5EF4-FFF2-40B4-BE49-F238E27FC236}">
                <a16:creationId xmlns:a16="http://schemas.microsoft.com/office/drawing/2014/main" id="{ACF3AC6E-9B47-497D-B7F1-B9B23B45F9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86906" y="384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4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61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7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800"/>
                                      </p:to>
                                    </p:animClr>
                                    <p:set>
                                      <p:cBhvr>
                                        <p:cTn id="1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3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0" y="4320000"/>
            <a:ext cx="6480000" cy="2160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r-Cyrl-RS" sz="5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ВИЈУГАМО ВИЈУГАМА</a:t>
            </a:r>
            <a:endParaRPr lang="en-US" sz="54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2" t="456" r="927" b="814"/>
          <a:stretch/>
        </p:blipFill>
        <p:spPr>
          <a:xfrm>
            <a:off x="350639" y="312325"/>
            <a:ext cx="2520000" cy="32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Righ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88656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00000" y="5580000"/>
            <a:ext cx="5400000" cy="1080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11</a:t>
            </a:r>
            <a:r>
              <a:rPr lang="sr-Cyrl-R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(једанаест)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Bevel 6"/>
          <p:cNvSpPr/>
          <p:nvPr/>
        </p:nvSpPr>
        <p:spPr>
          <a:xfrm>
            <a:off x="1800000" y="5580000"/>
            <a:ext cx="5400000" cy="1080000"/>
          </a:xfrm>
          <a:prstGeom prst="bevel">
            <a:avLst>
              <a:gd name="adj" fmla="val 887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ОДГОВОР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Bevel 8"/>
          <p:cNvSpPr/>
          <p:nvPr/>
        </p:nvSpPr>
        <p:spPr>
          <a:xfrm>
            <a:off x="180000" y="3600000"/>
            <a:ext cx="8820000" cy="1620000"/>
          </a:xfrm>
          <a:prstGeom prst="bevel">
            <a:avLst>
              <a:gd name="adj" fmla="val 725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Колико нуклеона има у атому у коме има укупно 15 елементарних честица од којих је 7 неутралних?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pozadina 20 s + zvon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1659" y="219635"/>
            <a:ext cx="609600" cy="609600"/>
          </a:xfrm>
          <a:prstGeom prst="rect">
            <a:avLst/>
          </a:prstGeom>
        </p:spPr>
      </p:pic>
      <p:pic>
        <p:nvPicPr>
          <p:cNvPr id="10" name="fanfar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8212" y="1120589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44484" cy="1872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892B8D29-6047-411A-81BA-4F87830960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8268" y="164753"/>
            <a:ext cx="3942413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60000" y="4320000"/>
            <a:ext cx="6480000" cy="2160000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r-Cyrl-RS" sz="5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ПОВЕЖИ ПАРОВЕ</a:t>
            </a:r>
            <a:endParaRPr lang="en-US" sz="54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2" t="456" r="927" b="814"/>
          <a:stretch/>
        </p:blipFill>
        <p:spPr>
          <a:xfrm>
            <a:off x="350639" y="312325"/>
            <a:ext cx="2520000" cy="32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Righ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2748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lipstream">
  <a:themeElements>
    <a:clrScheme name="Custom 18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F3300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6538</TotalTime>
  <Words>224</Words>
  <Application>Microsoft Office PowerPoint</Application>
  <PresentationFormat>Projekcija na ekranu (4:3)</PresentationFormat>
  <Paragraphs>128</Paragraphs>
  <Slides>17</Slides>
  <Notes>3</Notes>
  <HiddenSlides>0</HiddenSlides>
  <MMClips>10</MMClips>
  <ScaleCrop>false</ScaleCrop>
  <HeadingPairs>
    <vt:vector size="6" baseType="variant">
      <vt:variant>
        <vt:lpstr>Korišćeni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2" baseType="lpstr">
      <vt:lpstr>Calibri</vt:lpstr>
      <vt:lpstr>Comic Sans MS</vt:lpstr>
      <vt:lpstr>Georgia</vt:lpstr>
      <vt:lpstr>Trebuchet MS</vt:lpstr>
      <vt:lpstr>Slipstream</vt:lpstr>
      <vt:lpstr>PowerPoint prezentacija</vt:lpstr>
      <vt:lpstr>МОЗГАЛИЦA пример</vt:lpstr>
      <vt:lpstr>ПОКАЖИ ШТА ЗНАШ</vt:lpstr>
      <vt:lpstr>PowerPoint prezentacija</vt:lpstr>
      <vt:lpstr>МУЗИЧКЕ ЗАГОНЕТКЕ</vt:lpstr>
      <vt:lpstr>PowerPoint prezentacija</vt:lpstr>
      <vt:lpstr>ВИЈУГАМО ВИЈУГАМА</vt:lpstr>
      <vt:lpstr>PowerPoint prezentacija</vt:lpstr>
      <vt:lpstr>PowerPoint prezentacija</vt:lpstr>
      <vt:lpstr>PowerPoint prezentacija</vt:lpstr>
      <vt:lpstr>ПИРАМИДА</vt:lpstr>
      <vt:lpstr>PowerPoint prezentacija</vt:lpstr>
      <vt:lpstr>ЗАГОНЕТНА ЛИЧНОСТ</vt:lpstr>
      <vt:lpstr>PowerPoint prezentacija</vt:lpstr>
      <vt:lpstr>АСОЦИЈАЦИЈЕ</vt:lpstr>
      <vt:lpstr>PowerPoint prezentacija</vt:lpstr>
      <vt:lpstr>avinic@gmail.com  0652001508</vt:lpstr>
    </vt:vector>
  </TitlesOfParts>
  <Company>n0ak95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n0ak95</dc:creator>
  <cp:lastModifiedBy>Aleksandar Vinić</cp:lastModifiedBy>
  <cp:revision>412</cp:revision>
  <dcterms:created xsi:type="dcterms:W3CDTF">2013-03-08T20:11:03Z</dcterms:created>
  <dcterms:modified xsi:type="dcterms:W3CDTF">2024-03-25T10:28:05Z</dcterms:modified>
</cp:coreProperties>
</file>